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768" r:id="rId3"/>
    <p:sldId id="779" r:id="rId4"/>
    <p:sldId id="780" r:id="rId5"/>
    <p:sldId id="796" r:id="rId6"/>
    <p:sldId id="797" r:id="rId7"/>
    <p:sldId id="798" r:id="rId8"/>
    <p:sldId id="7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39"/>
    <p:restoredTop sz="92543"/>
  </p:normalViewPr>
  <p:slideViewPr>
    <p:cSldViewPr snapToGrid="0" snapToObjects="1">
      <p:cViewPr varScale="1">
        <p:scale>
          <a:sx n="121" d="100"/>
          <a:sy n="121" d="100"/>
        </p:scale>
        <p:origin x="1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41E70-E2EF-824F-BB09-24AE28E17414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1DD624-D6CD-B044-A737-04D8F0DB400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996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3234C-0FD4-8842-BDA5-5EA4DA2900C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0574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DD624-D6CD-B044-A737-04D8F0DB400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1211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6AB49E-61D4-1342-8CF0-FC38FC390DE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7313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6AB49E-61D4-1342-8CF0-FC38FC390DE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7678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6AB49E-61D4-1342-8CF0-FC38FC390DE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8558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C2310-D728-A04F-BC3A-0BC7549C7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150710C-4576-B840-8F84-D60F08050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F788AA-4A67-A244-A2B1-9CFAE7099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5A63B6-A9EA-9344-9C7C-ED7869B18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3BF40C-7FF9-5143-8A48-B8BA26648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8179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4152F-FC6D-9748-A2B0-883DD57CE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68FFAC-F292-0045-9AFB-C355ACFF9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2F5256-8D63-8D44-A43D-545FE5609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A2B1EE-099E-4740-A693-90965D06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F206F4-9925-1A42-9F2F-D8B7A7A0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8028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BB38AF-BE98-D247-96EC-939FEF979D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41C37B9-F629-D44E-938F-8FF398989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6191BD-8434-C24B-8E1B-62A1FC45D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47B13-9A1B-3940-9961-3B0F93E5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8EB10E-B5A6-EC48-8AD8-5C60BFF5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9702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AE248F-4A75-2948-923D-506D4F6DC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D4A260-B916-D441-B931-38A130F6D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53F0C1-E307-CB46-B364-7701CCB0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C0ECAE-C2AE-0644-81CA-D67A0D23F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FF2396-8102-684E-94BC-8BEC7212F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511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E16BA9-6836-DF4F-9F18-8B577E808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9312F0-D009-4A49-97BC-53C268DD1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F426C0-7F3E-8548-A836-663E5FB84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8BCEAB-E64E-2446-B763-0647375D2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E8E81F-22FA-8D4C-B3B7-45FC54BF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035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01128-6DEA-2E4E-94CB-209837789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D7EA74-53C5-5C4D-BFE7-BC34643D8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B4549F-0D13-124D-9AA1-26F58CF3D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25C956-8DA0-E84D-BBF3-D622A32A1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4DE9A9-E17D-164A-9461-5CC36D5CB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6781A8-DD1B-F844-A1BD-F6FAA895E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6280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A67360-2C7F-1841-AF70-F0257E082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83FB71-5B04-874C-96D3-A313F8E00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D234BA-C2C6-9A40-B7C0-379584784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E00B06-BD49-B049-BC7F-5F4BB28927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4E73B23-7407-0340-860A-244EE70447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82D702A-DA4C-B741-8DBC-F5309AFE2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FED662-C8B0-0742-A568-15A095AFF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3EA1348-D770-6941-AEE4-84C0BB74C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440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AB4BCD-B226-8941-B7E6-7788F2521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534A06-1A46-EC49-8683-AC4420932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EF18A6-52CC-AE47-85E4-59456DC77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B343553-B72B-AF4A-8E18-3C9A8174A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938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1F3FFCF-6703-5C4F-A482-278CB006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7000BC0-6D45-C24C-BB21-9CBBCAB67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A61E1F-3C8C-AB4C-8EC7-520CF2CB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2254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D2403-E3B5-984E-A49A-CED1ACECF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77C784-4B48-AE4B-BBD1-161DA165E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412132-839E-314E-BD1F-8CDEA8FB6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AC1192C-E1AA-9B45-BD08-BAA7DF05F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BA22B7-631C-CD48-A6FE-703680B99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903A3EF-8DFA-F844-8B61-C1068E692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077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F045E-7B51-ED44-B25A-4E393A23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243DE7D-CC0F-BB4A-B7D2-FF4B7D2620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A507A4-5D62-0145-A09E-297C52A12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04A51B-DB03-0F4C-BA99-9A072F2F5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2209BE-AE12-6E40-B55F-4D727E75D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A6EE21-973A-2C42-81DC-D04D9AD88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5839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CDC0E8-431C-F64E-A3E4-0B53FFEB7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7444DA-92C4-2445-BEF2-329713801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CB58F2-0B4F-D44C-BFC2-6101ED066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9A4EF-B471-A34A-8187-D0CB4A248520}" type="datetimeFigureOut">
              <a:rPr kumimoji="1" lang="zh-CN" altLang="en-US" smtClean="0"/>
              <a:t>2022/11/8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8C2CEA-F427-F642-856A-DC16BE82CE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394D01-C5B5-8C47-ACC1-B48F23F05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9A67E-EB13-D64E-A6A4-2E76494ECA6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284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9A50F-A942-D944-BA5E-7FF92C934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4042"/>
            <a:ext cx="9144000" cy="238760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订单分配算法</a:t>
            </a:r>
            <a:br>
              <a:rPr kumimoji="1" lang="en-US" altLang="zh-CN" dirty="0"/>
            </a:br>
            <a:r>
              <a:rPr kumimoji="1" lang="en-US" altLang="zh-CN" sz="2800" dirty="0"/>
              <a:t>——</a:t>
            </a:r>
            <a:r>
              <a:rPr kumimoji="1" lang="zh-CN" altLang="en-US" sz="2800" dirty="0"/>
              <a:t>仿真系统说明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892239-7851-E842-815C-537F2E453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00672"/>
            <a:ext cx="9144000" cy="1655762"/>
          </a:xfrm>
        </p:spPr>
        <p:txBody>
          <a:bodyPr/>
          <a:lstStyle/>
          <a:p>
            <a:r>
              <a:rPr kumimoji="1" lang="en-US" altLang="zh-CN" dirty="0"/>
              <a:t>2021/12/29</a:t>
            </a:r>
            <a:endParaRPr kumimoji="1"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441CA132-93B7-4E4F-9809-575D78E9B712}"/>
              </a:ext>
            </a:extLst>
          </p:cNvPr>
          <p:cNvGrpSpPr/>
          <p:nvPr/>
        </p:nvGrpSpPr>
        <p:grpSpPr>
          <a:xfrm>
            <a:off x="0" y="3874765"/>
            <a:ext cx="12192000" cy="3764515"/>
            <a:chOff x="0" y="4056353"/>
            <a:chExt cx="12192000" cy="3862310"/>
          </a:xfrm>
        </p:grpSpPr>
        <p:sp>
          <p:nvSpPr>
            <p:cNvPr id="5" name="任意多边形: 形状 22">
              <a:extLst>
                <a:ext uri="{FF2B5EF4-FFF2-40B4-BE49-F238E27FC236}">
                  <a16:creationId xmlns:a16="http://schemas.microsoft.com/office/drawing/2014/main" id="{15FC38B8-2444-B142-921E-95D3A31A3758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任意多边形: 形状 19">
              <a:extLst>
                <a:ext uri="{FF2B5EF4-FFF2-40B4-BE49-F238E27FC236}">
                  <a16:creationId xmlns:a16="http://schemas.microsoft.com/office/drawing/2014/main" id="{EB04E374-7401-1742-9080-7C788665ECD5}"/>
                </a:ext>
              </a:extLst>
            </p:cNvPr>
            <p:cNvSpPr/>
            <p:nvPr/>
          </p:nvSpPr>
          <p:spPr>
            <a:xfrm flipH="1">
              <a:off x="0" y="4829463"/>
              <a:ext cx="12192000" cy="3089200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5B4DEA47-B202-4045-8039-27D05783761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0" y="5134542"/>
            <a:ext cx="1524000" cy="1524000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F05C6C-F1C1-104A-ABAE-E435EED2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3580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0661B020-4406-1A43-9B40-D94468397FF8}"/>
              </a:ext>
            </a:extLst>
          </p:cNvPr>
          <p:cNvGrpSpPr/>
          <p:nvPr/>
        </p:nvGrpSpPr>
        <p:grpSpPr>
          <a:xfrm rot="205596" flipH="1" flipV="1">
            <a:off x="0" y="166513"/>
            <a:ext cx="6554912" cy="626398"/>
            <a:chOff x="0" y="4056353"/>
            <a:chExt cx="12192000" cy="3677645"/>
          </a:xfrm>
        </p:grpSpPr>
        <p:sp>
          <p:nvSpPr>
            <p:cNvPr id="6" name="任意多边形: 形状 22">
              <a:extLst>
                <a:ext uri="{FF2B5EF4-FFF2-40B4-BE49-F238E27FC236}">
                  <a16:creationId xmlns:a16="http://schemas.microsoft.com/office/drawing/2014/main" id="{4282397E-2802-C946-8DDB-B6A9F72C56C6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723C6CB-A8D2-D34C-93D0-6AEAA87A2D00}"/>
                </a:ext>
              </a:extLst>
            </p:cNvPr>
            <p:cNvSpPr/>
            <p:nvPr/>
          </p:nvSpPr>
          <p:spPr>
            <a:xfrm flipH="1">
              <a:off x="0" y="4644797"/>
              <a:ext cx="12192000" cy="3089201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8" name="标题 1">
            <a:extLst>
              <a:ext uri="{FF2B5EF4-FFF2-40B4-BE49-F238E27FC236}">
                <a16:creationId xmlns:a16="http://schemas.microsoft.com/office/drawing/2014/main" id="{FE0595D6-F9EE-BB4B-9157-DAC9D3B9C1C3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问题背景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0C5CDEF-0F47-4E48-86ED-4E79798FD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0" y="1115054"/>
            <a:ext cx="7823200" cy="375920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C928376-F696-4F4B-810D-172847F8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2</a:t>
            </a:fld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CD7B96-98AB-474B-8516-64EA4A31D958}"/>
              </a:ext>
            </a:extLst>
          </p:cNvPr>
          <p:cNvSpPr/>
          <p:nvPr/>
        </p:nvSpPr>
        <p:spPr>
          <a:xfrm>
            <a:off x="4276054" y="1130485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1701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9187462-E685-1A4D-B08B-A14927719D2C}"/>
              </a:ext>
            </a:extLst>
          </p:cNvPr>
          <p:cNvSpPr/>
          <p:nvPr/>
        </p:nvSpPr>
        <p:spPr>
          <a:xfrm>
            <a:off x="5674983" y="1130485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1901</a:t>
            </a:r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FE5AA12-DF5D-074F-8C38-C8FC572AF6BA}"/>
              </a:ext>
            </a:extLst>
          </p:cNvPr>
          <p:cNvSpPr/>
          <p:nvPr/>
        </p:nvSpPr>
        <p:spPr>
          <a:xfrm>
            <a:off x="4276054" y="3989509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1801</a:t>
            </a:r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76FA26F-EA6C-8B45-8EC4-52C87CC2E5F2}"/>
              </a:ext>
            </a:extLst>
          </p:cNvPr>
          <p:cNvSpPr/>
          <p:nvPr/>
        </p:nvSpPr>
        <p:spPr>
          <a:xfrm>
            <a:off x="5522546" y="3989309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2001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BF738C4-601B-164B-B1CA-F4D66DC9D056}"/>
              </a:ext>
            </a:extLst>
          </p:cNvPr>
          <p:cNvSpPr/>
          <p:nvPr/>
        </p:nvSpPr>
        <p:spPr>
          <a:xfrm>
            <a:off x="7073912" y="1145659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2101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3AF9943-6EE8-524B-8E4F-907CEAAC60D1}"/>
              </a:ext>
            </a:extLst>
          </p:cNvPr>
          <p:cNvSpPr/>
          <p:nvPr/>
        </p:nvSpPr>
        <p:spPr>
          <a:xfrm>
            <a:off x="7073912" y="3989309"/>
            <a:ext cx="1246492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2201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128A667-2E74-A74F-AD74-BC3ECCCB1AA3}"/>
              </a:ext>
            </a:extLst>
          </p:cNvPr>
          <p:cNvSpPr/>
          <p:nvPr/>
        </p:nvSpPr>
        <p:spPr>
          <a:xfrm>
            <a:off x="1542362" y="5101111"/>
            <a:ext cx="10011074" cy="12363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000000"/>
                </a:solidFill>
                <a:latin typeface="等线" panose="02010600030101010101" pitchFamily="2" charset="-122"/>
              </a:rPr>
              <a:t>目的：为分拣系统制定</a:t>
            </a:r>
            <a:r>
              <a:rPr lang="zh-CN" altLang="en-US" sz="2800" dirty="0">
                <a:solidFill>
                  <a:srgbClr val="000000"/>
                </a:solidFill>
                <a:highlight>
                  <a:srgbClr val="FFFF00"/>
                </a:highlight>
                <a:latin typeface="等线" panose="02010600030101010101" pitchFamily="2" charset="-122"/>
              </a:rPr>
              <a:t>订单派发顺序</a:t>
            </a:r>
            <a:r>
              <a:rPr lang="zh-CN" altLang="en-US" sz="2800" dirty="0">
                <a:solidFill>
                  <a:srgbClr val="000000"/>
                </a:solidFill>
                <a:latin typeface="等线" panose="02010600030101010101" pitchFamily="2" charset="-122"/>
              </a:rPr>
              <a:t>，减少</a:t>
            </a:r>
            <a:r>
              <a:rPr lang="zh-CN" altLang="en-US" sz="2800" dirty="0">
                <a:solidFill>
                  <a:srgbClr val="000000"/>
                </a:solidFill>
                <a:highlight>
                  <a:srgbClr val="FFFF00"/>
                </a:highlight>
                <a:latin typeface="等线" panose="02010600030101010101" pitchFamily="2" charset="-122"/>
              </a:rPr>
              <a:t>整体订单处理时间</a:t>
            </a:r>
            <a:endParaRPr lang="en-US" altLang="zh-CN" sz="2800" dirty="0"/>
          </a:p>
          <a:p>
            <a:pPr algn="ctr">
              <a:lnSpc>
                <a:spcPct val="150000"/>
              </a:lnSpc>
            </a:pPr>
            <a:r>
              <a:rPr lang="zh-CN" altLang="en-US" sz="2400" dirty="0"/>
              <a:t>订单</a:t>
            </a:r>
            <a:r>
              <a:rPr lang="en-US" altLang="zh-CN" sz="2400" dirty="0"/>
              <a:t>-order</a:t>
            </a:r>
            <a:r>
              <a:rPr lang="zh-CN" altLang="en-US" sz="2400" dirty="0"/>
              <a:t>，分区</a:t>
            </a:r>
            <a:r>
              <a:rPr lang="en-US" altLang="zh-CN" sz="2400" dirty="0"/>
              <a:t>-section</a:t>
            </a:r>
            <a:r>
              <a:rPr lang="zh-CN" altLang="en-US" sz="2400" dirty="0"/>
              <a:t>，商品</a:t>
            </a:r>
            <a:r>
              <a:rPr lang="en-US" altLang="zh-CN" sz="2400" dirty="0"/>
              <a:t>-</a:t>
            </a:r>
            <a:r>
              <a:rPr lang="en-US" altLang="zh-CN" sz="2400" dirty="0" err="1"/>
              <a:t>sku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65110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0661B020-4406-1A43-9B40-D94468397FF8}"/>
              </a:ext>
            </a:extLst>
          </p:cNvPr>
          <p:cNvGrpSpPr/>
          <p:nvPr/>
        </p:nvGrpSpPr>
        <p:grpSpPr>
          <a:xfrm rot="205596" flipH="1" flipV="1">
            <a:off x="0" y="166513"/>
            <a:ext cx="6554912" cy="626398"/>
            <a:chOff x="0" y="4056353"/>
            <a:chExt cx="12192000" cy="3677645"/>
          </a:xfrm>
        </p:grpSpPr>
        <p:sp>
          <p:nvSpPr>
            <p:cNvPr id="6" name="任意多边形: 形状 22">
              <a:extLst>
                <a:ext uri="{FF2B5EF4-FFF2-40B4-BE49-F238E27FC236}">
                  <a16:creationId xmlns:a16="http://schemas.microsoft.com/office/drawing/2014/main" id="{4282397E-2802-C946-8DDB-B6A9F72C56C6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723C6CB-A8D2-D34C-93D0-6AEAA87A2D00}"/>
                </a:ext>
              </a:extLst>
            </p:cNvPr>
            <p:cNvSpPr/>
            <p:nvPr/>
          </p:nvSpPr>
          <p:spPr>
            <a:xfrm flipH="1">
              <a:off x="0" y="4644797"/>
              <a:ext cx="12192000" cy="3089201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8" name="标题 1">
            <a:extLst>
              <a:ext uri="{FF2B5EF4-FFF2-40B4-BE49-F238E27FC236}">
                <a16:creationId xmlns:a16="http://schemas.microsoft.com/office/drawing/2014/main" id="{FE0595D6-F9EE-BB4B-9157-DAC9D3B9C1C3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仿真输入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C928376-F696-4F4B-810D-172847F8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3</a:t>
            </a:fld>
            <a:endParaRPr kumimoji="1"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EF3043F-481E-8240-863D-EDBA1D685599}"/>
              </a:ext>
            </a:extLst>
          </p:cNvPr>
          <p:cNvSpPr/>
          <p:nvPr/>
        </p:nvSpPr>
        <p:spPr>
          <a:xfrm>
            <a:off x="0" y="705885"/>
            <a:ext cx="10657493" cy="2953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800" dirty="0"/>
              <a:t>输入：</a:t>
            </a:r>
            <a:endParaRPr lang="en-US" altLang="zh-CN" sz="28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SkuOrder</a:t>
            </a:r>
            <a:r>
              <a:rPr lang="en-US" altLang="zh-CN" sz="2000" dirty="0"/>
              <a:t> Map</a:t>
            </a:r>
            <a:r>
              <a:rPr lang="zh-CN" altLang="en-US" sz="2000" dirty="0"/>
              <a:t>：订单的</a:t>
            </a:r>
            <a:r>
              <a:rPr lang="en-US" altLang="zh-CN" sz="2000" dirty="0" err="1"/>
              <a:t>Sku</a:t>
            </a:r>
            <a:r>
              <a:rPr lang="zh-CN" altLang="en-US" sz="2000" dirty="0"/>
              <a:t>信息</a:t>
            </a:r>
            <a:r>
              <a:rPr lang="en-US" altLang="zh-CN" sz="2000" dirty="0"/>
              <a:t>(</a:t>
            </a:r>
            <a:r>
              <a:rPr lang="en-US" altLang="zh-CN" sz="2000" dirty="0" err="1"/>
              <a:t>OrderPickDetail.xls</a:t>
            </a:r>
            <a:r>
              <a:rPr lang="en-US" altLang="zh-CN" sz="2000" dirty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Sku</a:t>
            </a:r>
            <a:r>
              <a:rPr lang="zh-CN" altLang="en-US" sz="2000" dirty="0"/>
              <a:t> </a:t>
            </a:r>
            <a:r>
              <a:rPr lang="en-US" altLang="zh-CN" sz="2000" dirty="0"/>
              <a:t>Map</a:t>
            </a:r>
            <a:r>
              <a:rPr lang="zh-CN" altLang="en-US" sz="2000" dirty="0"/>
              <a:t>：</a:t>
            </a:r>
            <a:r>
              <a:rPr lang="en-US" altLang="zh-CN" sz="2000" dirty="0" err="1"/>
              <a:t>Sku</a:t>
            </a:r>
            <a:r>
              <a:rPr lang="zh-CN" altLang="en-US" sz="2000" dirty="0"/>
              <a:t>的处理时间及分布</a:t>
            </a:r>
            <a:r>
              <a:rPr lang="en-US" altLang="zh-CN" sz="2000" dirty="0"/>
              <a:t>(</a:t>
            </a:r>
            <a:r>
              <a:rPr lang="en-US" altLang="zh-CN" sz="2000" dirty="0" err="1"/>
              <a:t>PickLinePos.xls</a:t>
            </a:r>
            <a:r>
              <a:rPr lang="en-US" altLang="zh-CN" sz="2000" dirty="0"/>
              <a:t>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Pace</a:t>
            </a:r>
            <a:r>
              <a:rPr lang="zh-CN" altLang="en-US" sz="2000" dirty="0"/>
              <a:t>：订单派发间隔时间</a:t>
            </a:r>
            <a:endParaRPr lang="en-US" altLang="zh-CN" sz="20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如</a:t>
            </a:r>
            <a:r>
              <a:rPr lang="en" altLang="zh-CN" dirty="0"/>
              <a:t>pace=2</a:t>
            </a:r>
            <a:r>
              <a:rPr lang="zh-CN" altLang="en-US" dirty="0"/>
              <a:t>则在</a:t>
            </a:r>
            <a:r>
              <a:rPr lang="en" altLang="zh-CN" dirty="0"/>
              <a:t>t=0</a:t>
            </a:r>
            <a:r>
              <a:rPr lang="zh-CN" altLang="en" dirty="0"/>
              <a:t>，</a:t>
            </a:r>
            <a:r>
              <a:rPr lang="en" altLang="zh-CN" dirty="0"/>
              <a:t>2</a:t>
            </a:r>
            <a:r>
              <a:rPr lang="zh-CN" altLang="en" dirty="0"/>
              <a:t>，</a:t>
            </a:r>
            <a:r>
              <a:rPr lang="en" altLang="zh-CN" dirty="0"/>
              <a:t>4</a:t>
            </a:r>
            <a:r>
              <a:rPr lang="zh-CN" altLang="en" dirty="0"/>
              <a:t>，</a:t>
            </a:r>
            <a:r>
              <a:rPr lang="en" altLang="zh-CN" dirty="0"/>
              <a:t>6</a:t>
            </a:r>
            <a:r>
              <a:rPr lang="zh-CN" altLang="en-US" dirty="0"/>
              <a:t>时刻派发新订单</a:t>
            </a:r>
            <a:endParaRPr lang="en-US" altLang="zh-CN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Type</a:t>
            </a:r>
            <a:r>
              <a:rPr lang="zh-CN" altLang="en-US" sz="2000" dirty="0"/>
              <a:t>：订单派发方法</a:t>
            </a:r>
            <a:endParaRPr lang="en-US" altLang="zh-CN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3551010-7D16-1B44-B77B-816C176B6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175" y="-102579"/>
            <a:ext cx="6059714" cy="6858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47C1DCD-19E6-C240-A874-F16DF5C1E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438" y="2486683"/>
            <a:ext cx="5941187" cy="6858000"/>
          </a:xfrm>
          <a:prstGeom prst="rect">
            <a:avLst/>
          </a:prstGeom>
        </p:spPr>
      </p:pic>
      <p:sp>
        <p:nvSpPr>
          <p:cNvPr id="12" name="矩形标注 11">
            <a:extLst>
              <a:ext uri="{FF2B5EF4-FFF2-40B4-BE49-F238E27FC236}">
                <a16:creationId xmlns:a16="http://schemas.microsoft.com/office/drawing/2014/main" id="{889F4FB2-C7B5-3F44-806B-C42D6DD73209}"/>
              </a:ext>
            </a:extLst>
          </p:cNvPr>
          <p:cNvSpPr/>
          <p:nvPr/>
        </p:nvSpPr>
        <p:spPr>
          <a:xfrm>
            <a:off x="2959348" y="6145183"/>
            <a:ext cx="3741296" cy="694267"/>
          </a:xfrm>
          <a:prstGeom prst="wedgeRectCallout">
            <a:avLst>
              <a:gd name="adj1" fmla="val 56008"/>
              <a:gd name="adj2" fmla="val -142378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[['1', 3], ['-1', 0], ['-2', 0], ['5', 1]]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F74975B-D18C-B548-BBA6-4A8BE033E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221" y="3743800"/>
            <a:ext cx="4628459" cy="223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7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E71AF16-1877-B64C-9BEC-07E15E067D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401"/>
          <a:stretch/>
        </p:blipFill>
        <p:spPr>
          <a:xfrm>
            <a:off x="7265681" y="16053"/>
            <a:ext cx="4644945" cy="4868514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00AC9538-8B6C-1E4C-B36F-00E21DC547F5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仿真输出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B53186B-E4B3-CF45-9995-99F16DF4511A}"/>
              </a:ext>
            </a:extLst>
          </p:cNvPr>
          <p:cNvSpPr/>
          <p:nvPr/>
        </p:nvSpPr>
        <p:spPr>
          <a:xfrm>
            <a:off x="281374" y="269490"/>
            <a:ext cx="10657493" cy="20767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2800" dirty="0"/>
              <a:t>输出：</a:t>
            </a:r>
            <a:endParaRPr lang="en-US" altLang="zh-CN" sz="28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订单派发顺序：</a:t>
            </a:r>
            <a:r>
              <a:rPr lang="en-US" altLang="zh-CN" sz="2000" dirty="0"/>
              <a:t> </a:t>
            </a:r>
            <a:r>
              <a:rPr lang="en-US" altLang="zh-CN" sz="2000" dirty="0" err="1"/>
              <a:t>OrderSequence.xls</a:t>
            </a:r>
            <a:endParaRPr lang="en-US" altLang="zh-CN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各时段分区订单累计情况：折线图</a:t>
            </a:r>
            <a:endParaRPr lang="en-US" altLang="zh-CN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完成订单总计循环次数</a:t>
            </a:r>
            <a:endParaRPr lang="en-US" altLang="zh-CN" sz="2000" dirty="0"/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6738BF17-1DEC-AB4D-9701-A11011F20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78" y="2551445"/>
            <a:ext cx="6684203" cy="383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506A009-0316-FD42-919A-DCA6FD0E8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0643" y="5178023"/>
            <a:ext cx="4375019" cy="72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5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F79D3E8-7CB8-C447-8F86-9EE9DE26680A}"/>
              </a:ext>
            </a:extLst>
          </p:cNvPr>
          <p:cNvGrpSpPr/>
          <p:nvPr/>
        </p:nvGrpSpPr>
        <p:grpSpPr>
          <a:xfrm rot="205596" flipH="1" flipV="1">
            <a:off x="0" y="166513"/>
            <a:ext cx="6554912" cy="626398"/>
            <a:chOff x="0" y="4056353"/>
            <a:chExt cx="12192000" cy="3677645"/>
          </a:xfrm>
        </p:grpSpPr>
        <p:sp>
          <p:nvSpPr>
            <p:cNvPr id="5" name="任意多边形: 形状 22">
              <a:extLst>
                <a:ext uri="{FF2B5EF4-FFF2-40B4-BE49-F238E27FC236}">
                  <a16:creationId xmlns:a16="http://schemas.microsoft.com/office/drawing/2014/main" id="{4802C5A9-D682-1A4B-9293-E9C8C0009EA0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任意多边形: 形状 19">
              <a:extLst>
                <a:ext uri="{FF2B5EF4-FFF2-40B4-BE49-F238E27FC236}">
                  <a16:creationId xmlns:a16="http://schemas.microsoft.com/office/drawing/2014/main" id="{CF0D695F-598F-FB4B-AD45-A69A4AC5A81E}"/>
                </a:ext>
              </a:extLst>
            </p:cNvPr>
            <p:cNvSpPr/>
            <p:nvPr/>
          </p:nvSpPr>
          <p:spPr>
            <a:xfrm flipH="1">
              <a:off x="0" y="4644797"/>
              <a:ext cx="12192000" cy="3089201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7" name="标题 1">
            <a:extLst>
              <a:ext uri="{FF2B5EF4-FFF2-40B4-BE49-F238E27FC236}">
                <a16:creationId xmlns:a16="http://schemas.microsoft.com/office/drawing/2014/main" id="{09D49146-8F63-1841-B370-DAD6F04D210B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新订单派发算法：测试结果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160B25-DECA-F546-8C28-A67B4A55122C}"/>
              </a:ext>
            </a:extLst>
          </p:cNvPr>
          <p:cNvSpPr/>
          <p:nvPr/>
        </p:nvSpPr>
        <p:spPr>
          <a:xfrm>
            <a:off x="586104" y="692496"/>
            <a:ext cx="116261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pace=1</a:t>
            </a:r>
            <a:r>
              <a:rPr lang="zh-CN" altLang="en-US" sz="2400" dirty="0"/>
              <a:t>：</a:t>
            </a:r>
            <a:r>
              <a:rPr lang="en" altLang="zh-CN" sz="2400" dirty="0" err="1"/>
              <a:t>Order_Num</a:t>
            </a:r>
            <a:r>
              <a:rPr lang="en-US" altLang="zh-CN" sz="2400" dirty="0"/>
              <a:t>=</a:t>
            </a:r>
            <a:r>
              <a:rPr lang="en" altLang="zh-CN" sz="2400" dirty="0"/>
              <a:t>6557</a:t>
            </a:r>
            <a:r>
              <a:rPr lang="zh-CN" altLang="en-US" sz="2400" dirty="0"/>
              <a:t>，</a:t>
            </a:r>
            <a:r>
              <a:rPr lang="en" altLang="zh-CN" sz="2400" dirty="0" err="1"/>
              <a:t>Sku_Num</a:t>
            </a:r>
            <a:r>
              <a:rPr lang="en-US" altLang="zh-CN" sz="2400" dirty="0"/>
              <a:t>=</a:t>
            </a:r>
            <a:r>
              <a:rPr lang="en" altLang="zh-CN" sz="2400" dirty="0"/>
              <a:t>235</a:t>
            </a:r>
            <a:r>
              <a:rPr lang="zh-CN" altLang="en-US" sz="2400" dirty="0"/>
              <a:t>，只去往</a:t>
            </a:r>
            <a:r>
              <a:rPr lang="en-US" altLang="zh-CN" sz="2400" dirty="0"/>
              <a:t>1</a:t>
            </a:r>
            <a:r>
              <a:rPr lang="zh-CN" altLang="en-US" sz="2400" dirty="0"/>
              <a:t>个</a:t>
            </a:r>
            <a:r>
              <a:rPr lang="en-US" altLang="zh-CN" sz="2400" dirty="0"/>
              <a:t>section</a:t>
            </a:r>
            <a:r>
              <a:rPr lang="zh-CN" altLang="en-US" sz="2400" dirty="0"/>
              <a:t>的</a:t>
            </a:r>
            <a:r>
              <a:rPr lang="zh-CN" altLang="en" sz="2400" dirty="0"/>
              <a:t>订单</a:t>
            </a:r>
            <a:r>
              <a:rPr lang="zh-CN" altLang="en-US" sz="2400" dirty="0"/>
              <a:t>比例：</a:t>
            </a:r>
            <a:r>
              <a:rPr lang="en-US" altLang="zh-CN" sz="2400" dirty="0"/>
              <a:t>33.6%,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0408C4D-3921-9942-9724-E93E9233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577263C-93B3-E840-83F0-C465B91A1E0B}"/>
              </a:ext>
            </a:extLst>
          </p:cNvPr>
          <p:cNvSpPr/>
          <p:nvPr/>
        </p:nvSpPr>
        <p:spPr>
          <a:xfrm>
            <a:off x="2814383" y="102311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" dirty="0"/>
              <a:t>当前算法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9742328-F7A9-354C-B33C-E78B820360EC}"/>
              </a:ext>
            </a:extLst>
          </p:cNvPr>
          <p:cNvSpPr/>
          <p:nvPr/>
        </p:nvSpPr>
        <p:spPr>
          <a:xfrm>
            <a:off x="8473162" y="104326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新算法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A63818B-C2DC-6B4B-BB2B-4BBEA4A597D3}"/>
              </a:ext>
            </a:extLst>
          </p:cNvPr>
          <p:cNvSpPr/>
          <p:nvPr/>
        </p:nvSpPr>
        <p:spPr>
          <a:xfrm>
            <a:off x="6367985" y="6236932"/>
            <a:ext cx="55819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完成全部订单共计循环次数：</a:t>
            </a:r>
            <a:r>
              <a:rPr lang="en-US" altLang="zh-CN" dirty="0">
                <a:solidFill>
                  <a:srgbClr val="FF0000"/>
                </a:solidFill>
              </a:rPr>
              <a:t>6557</a:t>
            </a:r>
            <a:r>
              <a:rPr lang="en-US" altLang="zh-CN" dirty="0"/>
              <a:t>, </a:t>
            </a:r>
            <a:r>
              <a:rPr lang="zh-CN" altLang="en-US" dirty="0"/>
              <a:t>主路拥堵：</a:t>
            </a:r>
            <a:r>
              <a:rPr lang="en-US" altLang="zh-CN" dirty="0">
                <a:solidFill>
                  <a:srgbClr val="FF0000"/>
                </a:solidFill>
              </a:rPr>
              <a:t>28+39</a:t>
            </a:r>
          </a:p>
          <a:p>
            <a:endParaRPr lang="en-US" altLang="zh-CN" dirty="0">
              <a:effectLst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11099B2-874E-F146-ADB3-7C01ADB4FB77}"/>
              </a:ext>
            </a:extLst>
          </p:cNvPr>
          <p:cNvSpPr/>
          <p:nvPr/>
        </p:nvSpPr>
        <p:spPr>
          <a:xfrm>
            <a:off x="50549" y="6236932"/>
            <a:ext cx="59474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完成全部订单共计循环次数：</a:t>
            </a:r>
            <a:r>
              <a:rPr lang="en-US" altLang="zh-CN" dirty="0"/>
              <a:t>6603, </a:t>
            </a:r>
            <a:r>
              <a:rPr lang="zh-CN" altLang="en-US" dirty="0"/>
              <a:t>主路拥堵：</a:t>
            </a:r>
            <a:r>
              <a:rPr lang="en-US" altLang="zh-CN" dirty="0"/>
              <a:t>688+1057</a:t>
            </a:r>
          </a:p>
          <a:p>
            <a:endParaRPr lang="en" altLang="zh-CN" dirty="0"/>
          </a:p>
          <a:p>
            <a:endParaRPr lang="en-US" altLang="zh-CN" dirty="0"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17E7B08-7B95-924A-893F-DAA8B23AE888}"/>
              </a:ext>
            </a:extLst>
          </p:cNvPr>
          <p:cNvSpPr txBox="1"/>
          <p:nvPr/>
        </p:nvSpPr>
        <p:spPr>
          <a:xfrm>
            <a:off x="6439989" y="72890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6892D2D-C881-E64A-AED4-DDDE599C0910}"/>
              </a:ext>
            </a:extLst>
          </p:cNvPr>
          <p:cNvSpPr/>
          <p:nvPr/>
        </p:nvSpPr>
        <p:spPr>
          <a:xfrm>
            <a:off x="11108130" y="5867600"/>
            <a:ext cx="1074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增速</a:t>
            </a:r>
            <a:r>
              <a:rPr lang="en-US" altLang="zh-CN" b="1" dirty="0">
                <a:solidFill>
                  <a:srgbClr val="FF0000"/>
                </a:solidFill>
              </a:rPr>
              <a:t>0.7%</a:t>
            </a:r>
            <a:endParaRPr lang="zh-CN" altLang="en-US" b="1" dirty="0"/>
          </a:p>
        </p:txBody>
      </p:sp>
      <p:pic>
        <p:nvPicPr>
          <p:cNvPr id="2049" name="Picture 1">
            <a:extLst>
              <a:ext uri="{FF2B5EF4-FFF2-40B4-BE49-F238E27FC236}">
                <a16:creationId xmlns:a16="http://schemas.microsoft.com/office/drawing/2014/main" id="{13E7EF75-9529-E648-8424-A29D74E00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9" y="1427313"/>
            <a:ext cx="6045451" cy="445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8570172-3052-4344-903F-70D7CD435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32394"/>
            <a:ext cx="6045451" cy="445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39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F79D3E8-7CB8-C447-8F86-9EE9DE26680A}"/>
              </a:ext>
            </a:extLst>
          </p:cNvPr>
          <p:cNvGrpSpPr/>
          <p:nvPr/>
        </p:nvGrpSpPr>
        <p:grpSpPr>
          <a:xfrm rot="205596" flipH="1" flipV="1">
            <a:off x="0" y="166513"/>
            <a:ext cx="6554912" cy="626398"/>
            <a:chOff x="0" y="4056353"/>
            <a:chExt cx="12192000" cy="3677645"/>
          </a:xfrm>
        </p:grpSpPr>
        <p:sp>
          <p:nvSpPr>
            <p:cNvPr id="5" name="任意多边形: 形状 22">
              <a:extLst>
                <a:ext uri="{FF2B5EF4-FFF2-40B4-BE49-F238E27FC236}">
                  <a16:creationId xmlns:a16="http://schemas.microsoft.com/office/drawing/2014/main" id="{4802C5A9-D682-1A4B-9293-E9C8C0009EA0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任意多边形: 形状 19">
              <a:extLst>
                <a:ext uri="{FF2B5EF4-FFF2-40B4-BE49-F238E27FC236}">
                  <a16:creationId xmlns:a16="http://schemas.microsoft.com/office/drawing/2014/main" id="{CF0D695F-598F-FB4B-AD45-A69A4AC5A81E}"/>
                </a:ext>
              </a:extLst>
            </p:cNvPr>
            <p:cNvSpPr/>
            <p:nvPr/>
          </p:nvSpPr>
          <p:spPr>
            <a:xfrm flipH="1">
              <a:off x="0" y="4644797"/>
              <a:ext cx="12192000" cy="3089201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7" name="标题 1">
            <a:extLst>
              <a:ext uri="{FF2B5EF4-FFF2-40B4-BE49-F238E27FC236}">
                <a16:creationId xmlns:a16="http://schemas.microsoft.com/office/drawing/2014/main" id="{09D49146-8F63-1841-B370-DAD6F04D210B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r>
              <a:rPr kumimoji="1" lang="en-US" altLang="zh-CN" sz="2800" dirty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新订单派发算法：测试结果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160B25-DECA-F546-8C28-A67B4A55122C}"/>
              </a:ext>
            </a:extLst>
          </p:cNvPr>
          <p:cNvSpPr/>
          <p:nvPr/>
        </p:nvSpPr>
        <p:spPr>
          <a:xfrm>
            <a:off x="586104" y="692496"/>
            <a:ext cx="116261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pace=2</a:t>
            </a:r>
            <a:r>
              <a:rPr lang="zh-CN" altLang="en-US" sz="2400" dirty="0"/>
              <a:t>：</a:t>
            </a:r>
            <a:r>
              <a:rPr lang="en" altLang="zh-CN" sz="2400" dirty="0" err="1"/>
              <a:t>Order_Num</a:t>
            </a:r>
            <a:r>
              <a:rPr lang="en-US" altLang="zh-CN" sz="2400" dirty="0"/>
              <a:t>=</a:t>
            </a:r>
            <a:r>
              <a:rPr lang="en" altLang="zh-CN" sz="2400" dirty="0"/>
              <a:t>6557</a:t>
            </a:r>
            <a:r>
              <a:rPr lang="zh-CN" altLang="en-US" sz="2400" dirty="0"/>
              <a:t>，</a:t>
            </a:r>
            <a:r>
              <a:rPr lang="en" altLang="zh-CN" sz="2400" dirty="0" err="1"/>
              <a:t>Sku_Num</a:t>
            </a:r>
            <a:r>
              <a:rPr lang="en-US" altLang="zh-CN" sz="2400" dirty="0"/>
              <a:t>=</a:t>
            </a:r>
            <a:r>
              <a:rPr lang="en" altLang="zh-CN" sz="2400" dirty="0"/>
              <a:t>235</a:t>
            </a:r>
            <a:r>
              <a:rPr lang="zh-CN" altLang="en-US" sz="2400" dirty="0"/>
              <a:t>，只去往</a:t>
            </a:r>
            <a:r>
              <a:rPr lang="en-US" altLang="zh-CN" sz="2400" dirty="0"/>
              <a:t>1</a:t>
            </a:r>
            <a:r>
              <a:rPr lang="zh-CN" altLang="en-US" sz="2400" dirty="0"/>
              <a:t>个</a:t>
            </a:r>
            <a:r>
              <a:rPr lang="en-US" altLang="zh-CN" sz="2400" dirty="0"/>
              <a:t>section</a:t>
            </a:r>
            <a:r>
              <a:rPr lang="zh-CN" altLang="en-US" sz="2400" dirty="0"/>
              <a:t>的</a:t>
            </a:r>
            <a:r>
              <a:rPr lang="zh-CN" altLang="en" sz="2400" dirty="0"/>
              <a:t>订单</a:t>
            </a:r>
            <a:r>
              <a:rPr lang="zh-CN" altLang="en-US" sz="2400" dirty="0"/>
              <a:t>比例：</a:t>
            </a:r>
            <a:r>
              <a:rPr lang="en-US" altLang="zh-CN" sz="2400" dirty="0"/>
              <a:t>33.6%,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0408C4D-3921-9942-9724-E93E9233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577263C-93B3-E840-83F0-C465B91A1E0B}"/>
              </a:ext>
            </a:extLst>
          </p:cNvPr>
          <p:cNvSpPr/>
          <p:nvPr/>
        </p:nvSpPr>
        <p:spPr>
          <a:xfrm>
            <a:off x="2814383" y="102311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" dirty="0"/>
              <a:t>当前算法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9742328-F7A9-354C-B33C-E78B820360EC}"/>
              </a:ext>
            </a:extLst>
          </p:cNvPr>
          <p:cNvSpPr/>
          <p:nvPr/>
        </p:nvSpPr>
        <p:spPr>
          <a:xfrm>
            <a:off x="8473162" y="1043261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新算法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A63818B-C2DC-6B4B-BB2B-4BBEA4A597D3}"/>
              </a:ext>
            </a:extLst>
          </p:cNvPr>
          <p:cNvSpPr/>
          <p:nvPr/>
        </p:nvSpPr>
        <p:spPr>
          <a:xfrm>
            <a:off x="6367985" y="6236932"/>
            <a:ext cx="55274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完成全部订单共计循环次数：</a:t>
            </a:r>
            <a:r>
              <a:rPr lang="en-US" altLang="zh-CN" dirty="0">
                <a:solidFill>
                  <a:srgbClr val="FF0000"/>
                </a:solidFill>
              </a:rPr>
              <a:t>13113</a:t>
            </a:r>
            <a:r>
              <a:rPr lang="en-US" altLang="zh-CN" dirty="0"/>
              <a:t>, </a:t>
            </a:r>
            <a:r>
              <a:rPr lang="zh-CN" altLang="en-US" dirty="0"/>
              <a:t>主路拥堵：</a:t>
            </a:r>
            <a:r>
              <a:rPr lang="en-US" altLang="zh-CN" dirty="0">
                <a:solidFill>
                  <a:srgbClr val="FF0000"/>
                </a:solidFill>
              </a:rPr>
              <a:t>0+0</a:t>
            </a:r>
          </a:p>
          <a:p>
            <a:endParaRPr lang="en-US" altLang="zh-CN" dirty="0">
              <a:effectLst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11099B2-874E-F146-ADB3-7C01ADB4FB77}"/>
              </a:ext>
            </a:extLst>
          </p:cNvPr>
          <p:cNvSpPr/>
          <p:nvPr/>
        </p:nvSpPr>
        <p:spPr>
          <a:xfrm>
            <a:off x="50549" y="6236932"/>
            <a:ext cx="54601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完成全部订单共计循环次数：</a:t>
            </a:r>
            <a:r>
              <a:rPr lang="en-US" altLang="zh-CN" dirty="0"/>
              <a:t>13115, </a:t>
            </a:r>
            <a:r>
              <a:rPr lang="zh-CN" altLang="en-US" dirty="0"/>
              <a:t>主路拥堵：</a:t>
            </a:r>
            <a:r>
              <a:rPr lang="en-US" altLang="zh-CN" dirty="0"/>
              <a:t>0+0</a:t>
            </a:r>
          </a:p>
          <a:p>
            <a:endParaRPr lang="en" altLang="zh-CN" dirty="0"/>
          </a:p>
          <a:p>
            <a:endParaRPr lang="en-US" altLang="zh-CN" dirty="0"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17E7B08-7B95-924A-893F-DAA8B23AE888}"/>
              </a:ext>
            </a:extLst>
          </p:cNvPr>
          <p:cNvSpPr txBox="1"/>
          <p:nvPr/>
        </p:nvSpPr>
        <p:spPr>
          <a:xfrm>
            <a:off x="6439989" y="72890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3073" name="Picture 1">
            <a:extLst>
              <a:ext uri="{FF2B5EF4-FFF2-40B4-BE49-F238E27FC236}">
                <a16:creationId xmlns:a16="http://schemas.microsoft.com/office/drawing/2014/main" id="{9A9CF814-ADE0-6645-9EEA-912C1EA43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9" y="1594872"/>
            <a:ext cx="6045451" cy="445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1B7E3C3-0321-A84F-9C8C-EC6D964E4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15020"/>
            <a:ext cx="6045451" cy="445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508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F79D3E8-7CB8-C447-8F86-9EE9DE26680A}"/>
              </a:ext>
            </a:extLst>
          </p:cNvPr>
          <p:cNvGrpSpPr/>
          <p:nvPr/>
        </p:nvGrpSpPr>
        <p:grpSpPr>
          <a:xfrm rot="205596" flipH="1" flipV="1">
            <a:off x="0" y="166513"/>
            <a:ext cx="6554912" cy="626398"/>
            <a:chOff x="0" y="4056353"/>
            <a:chExt cx="12192000" cy="3677645"/>
          </a:xfrm>
        </p:grpSpPr>
        <p:sp>
          <p:nvSpPr>
            <p:cNvPr id="5" name="任意多边形: 形状 22">
              <a:extLst>
                <a:ext uri="{FF2B5EF4-FFF2-40B4-BE49-F238E27FC236}">
                  <a16:creationId xmlns:a16="http://schemas.microsoft.com/office/drawing/2014/main" id="{4802C5A9-D682-1A4B-9293-E9C8C0009EA0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任意多边形: 形状 19">
              <a:extLst>
                <a:ext uri="{FF2B5EF4-FFF2-40B4-BE49-F238E27FC236}">
                  <a16:creationId xmlns:a16="http://schemas.microsoft.com/office/drawing/2014/main" id="{CF0D695F-598F-FB4B-AD45-A69A4AC5A81E}"/>
                </a:ext>
              </a:extLst>
            </p:cNvPr>
            <p:cNvSpPr/>
            <p:nvPr/>
          </p:nvSpPr>
          <p:spPr>
            <a:xfrm flipH="1">
              <a:off x="0" y="4644797"/>
              <a:ext cx="12192000" cy="3089201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7" name="标题 1">
            <a:extLst>
              <a:ext uri="{FF2B5EF4-FFF2-40B4-BE49-F238E27FC236}">
                <a16:creationId xmlns:a16="http://schemas.microsoft.com/office/drawing/2014/main" id="{09D49146-8F63-1841-B370-DAD6F04D210B}"/>
              </a:ext>
            </a:extLst>
          </p:cNvPr>
          <p:cNvSpPr txBox="1">
            <a:spLocks/>
          </p:cNvSpPr>
          <p:nvPr/>
        </p:nvSpPr>
        <p:spPr>
          <a:xfrm>
            <a:off x="-4709" y="-102579"/>
            <a:ext cx="12605876" cy="724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2800" dirty="0">
                <a:solidFill>
                  <a:schemeClr val="bg1">
                    <a:lumMod val="50000"/>
                  </a:schemeClr>
                </a:solidFill>
              </a:rPr>
              <a:t>订单分配算法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160B25-DECA-F546-8C28-A67B4A55122C}"/>
              </a:ext>
            </a:extLst>
          </p:cNvPr>
          <p:cNvSpPr/>
          <p:nvPr/>
        </p:nvSpPr>
        <p:spPr>
          <a:xfrm>
            <a:off x="975001" y="1399425"/>
            <a:ext cx="116261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/>
              <a:t>交付材料讨论</a:t>
            </a:r>
            <a:endParaRPr lang="en-US" altLang="zh-CN" sz="28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0408C4D-3921-9942-9724-E93E9233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17E7B08-7B95-924A-893F-DAA8B23AE888}"/>
              </a:ext>
            </a:extLst>
          </p:cNvPr>
          <p:cNvSpPr txBox="1"/>
          <p:nvPr/>
        </p:nvSpPr>
        <p:spPr>
          <a:xfrm>
            <a:off x="6439989" y="72890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44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441CA132-93B7-4E4F-9809-575D78E9B712}"/>
              </a:ext>
            </a:extLst>
          </p:cNvPr>
          <p:cNvGrpSpPr/>
          <p:nvPr/>
        </p:nvGrpSpPr>
        <p:grpSpPr>
          <a:xfrm>
            <a:off x="0" y="3874765"/>
            <a:ext cx="12192000" cy="3764515"/>
            <a:chOff x="0" y="4056353"/>
            <a:chExt cx="12192000" cy="3862310"/>
          </a:xfrm>
        </p:grpSpPr>
        <p:sp>
          <p:nvSpPr>
            <p:cNvPr id="5" name="任意多边形: 形状 22">
              <a:extLst>
                <a:ext uri="{FF2B5EF4-FFF2-40B4-BE49-F238E27FC236}">
                  <a16:creationId xmlns:a16="http://schemas.microsoft.com/office/drawing/2014/main" id="{15FC38B8-2444-B142-921E-95D3A31A3758}"/>
                </a:ext>
              </a:extLst>
            </p:cNvPr>
            <p:cNvSpPr/>
            <p:nvPr/>
          </p:nvSpPr>
          <p:spPr>
            <a:xfrm flipH="1">
              <a:off x="0" y="4056353"/>
              <a:ext cx="12192000" cy="1725441"/>
            </a:xfrm>
            <a:custGeom>
              <a:avLst/>
              <a:gdLst>
                <a:gd name="connsiteX0" fmla="*/ 12192000 w 12192000"/>
                <a:gd name="connsiteY0" fmla="*/ 1085850 h 2432050"/>
                <a:gd name="connsiteX1" fmla="*/ 12192000 w 12192000"/>
                <a:gd name="connsiteY1" fmla="*/ 921385 h 2432050"/>
                <a:gd name="connsiteX2" fmla="*/ 6939915 w 12192000"/>
                <a:gd name="connsiteY2" fmla="*/ 2085975 h 2432050"/>
                <a:gd name="connsiteX3" fmla="*/ 0 w 12192000"/>
                <a:gd name="connsiteY3" fmla="*/ 0 h 2432050"/>
                <a:gd name="connsiteX4" fmla="*/ 0 w 12192000"/>
                <a:gd name="connsiteY4" fmla="*/ 1098550 h 2432050"/>
                <a:gd name="connsiteX5" fmla="*/ 6022975 w 12192000"/>
                <a:gd name="connsiteY5" fmla="*/ 2435860 h 2432050"/>
                <a:gd name="connsiteX6" fmla="*/ 12192000 w 12192000"/>
                <a:gd name="connsiteY6" fmla="*/ 1085850 h 243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2432050">
                  <a:moveTo>
                    <a:pt x="12192000" y="1085850"/>
                  </a:moveTo>
                  <a:lnTo>
                    <a:pt x="12192000" y="921385"/>
                  </a:lnTo>
                  <a:cubicBezTo>
                    <a:pt x="10547985" y="1675765"/>
                    <a:pt x="8780780" y="2085975"/>
                    <a:pt x="6939915" y="2085975"/>
                  </a:cubicBezTo>
                  <a:cubicBezTo>
                    <a:pt x="4451350" y="2085975"/>
                    <a:pt x="2096135" y="1336040"/>
                    <a:pt x="0" y="0"/>
                  </a:cubicBezTo>
                  <a:lnTo>
                    <a:pt x="0" y="1098550"/>
                  </a:lnTo>
                  <a:cubicBezTo>
                    <a:pt x="1849120" y="1959610"/>
                    <a:pt x="3884930" y="2435860"/>
                    <a:pt x="6022975" y="2435860"/>
                  </a:cubicBezTo>
                  <a:cubicBezTo>
                    <a:pt x="8217535" y="2436495"/>
                    <a:pt x="10935335" y="1819275"/>
                    <a:pt x="12192000" y="1085850"/>
                  </a:cubicBezTo>
                  <a:close/>
                </a:path>
              </a:pathLst>
            </a:custGeom>
            <a:solidFill>
              <a:srgbClr val="6C0C0B">
                <a:alpha val="79608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任意多边形: 形状 19">
              <a:extLst>
                <a:ext uri="{FF2B5EF4-FFF2-40B4-BE49-F238E27FC236}">
                  <a16:creationId xmlns:a16="http://schemas.microsoft.com/office/drawing/2014/main" id="{EB04E374-7401-1742-9080-7C788665ECD5}"/>
                </a:ext>
              </a:extLst>
            </p:cNvPr>
            <p:cNvSpPr/>
            <p:nvPr/>
          </p:nvSpPr>
          <p:spPr>
            <a:xfrm flipH="1">
              <a:off x="0" y="4829463"/>
              <a:ext cx="12192000" cy="3089200"/>
            </a:xfrm>
            <a:custGeom>
              <a:avLst/>
              <a:gdLst>
                <a:gd name="connsiteX0" fmla="*/ 12191368 w 12192000"/>
                <a:gd name="connsiteY0" fmla="*/ 0 h 3089202"/>
                <a:gd name="connsiteX1" fmla="*/ 12069968 w 12192000"/>
                <a:gd name="connsiteY1" fmla="*/ 48278 h 3089202"/>
                <a:gd name="connsiteX2" fmla="*/ 6022975 w 12192000"/>
                <a:gd name="connsiteY2" fmla="*/ 957527 h 3089202"/>
                <a:gd name="connsiteX3" fmla="*/ 0 w 12192000"/>
                <a:gd name="connsiteY3" fmla="*/ 8759 h 3089202"/>
                <a:gd name="connsiteX4" fmla="*/ 0 w 12192000"/>
                <a:gd name="connsiteY4" fmla="*/ 3089202 h 3089202"/>
                <a:gd name="connsiteX5" fmla="*/ 12192000 w 12192000"/>
                <a:gd name="connsiteY5" fmla="*/ 3089202 h 3089202"/>
                <a:gd name="connsiteX6" fmla="*/ 12191368 w 12192000"/>
                <a:gd name="connsiteY6" fmla="*/ 0 h 30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3089202">
                  <a:moveTo>
                    <a:pt x="12191368" y="0"/>
                  </a:moveTo>
                  <a:lnTo>
                    <a:pt x="12069968" y="48278"/>
                  </a:lnTo>
                  <a:cubicBezTo>
                    <a:pt x="10765984" y="547025"/>
                    <a:pt x="8148955" y="957964"/>
                    <a:pt x="6022975" y="957527"/>
                  </a:cubicBezTo>
                  <a:cubicBezTo>
                    <a:pt x="3884930" y="957527"/>
                    <a:pt x="1849120" y="619647"/>
                    <a:pt x="0" y="8759"/>
                  </a:cubicBezTo>
                  <a:lnTo>
                    <a:pt x="0" y="3089202"/>
                  </a:lnTo>
                  <a:lnTo>
                    <a:pt x="12192000" y="3089202"/>
                  </a:lnTo>
                  <a:lnTo>
                    <a:pt x="12191368" y="0"/>
                  </a:ln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 kern="0">
                <a:solidFill>
                  <a:prstClr val="white"/>
                </a:solidFill>
                <a:latin typeface="微软雅黑" panose="020B0503020204020204" pitchFamily="34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5B4DEA47-B202-4045-8039-27D05783761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0" y="5134542"/>
            <a:ext cx="1524000" cy="152400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6EE67E1E-9EC3-9A4A-909C-89B7F2CB0BF5}"/>
              </a:ext>
            </a:extLst>
          </p:cNvPr>
          <p:cNvSpPr txBox="1"/>
          <p:nvPr/>
        </p:nvSpPr>
        <p:spPr>
          <a:xfrm>
            <a:off x="4981930" y="2610393"/>
            <a:ext cx="2228139" cy="1236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eaLnBrk="0" hangingPunct="0">
              <a:lnSpc>
                <a:spcPct val="120000"/>
              </a:lnSpc>
            </a:pPr>
            <a:r>
              <a:rPr lang="zh-CN" altLang="en-US" sz="4000" b="1" dirty="0">
                <a:solidFill>
                  <a:srgbClr val="6C0C0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谢谢倾听</a:t>
            </a:r>
            <a:endParaRPr lang="en-US" altLang="zh-CN" sz="4000" b="1" dirty="0">
              <a:solidFill>
                <a:srgbClr val="6C0C0B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  <a:p>
            <a:pPr algn="r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Thank You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0C2840-ED99-8B4F-956B-D760A4C0E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757E6-979A-6346-9413-C4CAFD39010B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6946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11698</TotalTime>
  <Words>336</Words>
  <Application>Microsoft Macintosh PowerPoint</Application>
  <PresentationFormat>宽屏</PresentationFormat>
  <Paragraphs>53</Paragraphs>
  <Slides>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微软雅黑</vt:lpstr>
      <vt:lpstr>Arial</vt:lpstr>
      <vt:lpstr>Wingdings</vt:lpstr>
      <vt:lpstr>Office 主题​​</vt:lpstr>
      <vt:lpstr>订单分配算法 ——仿真系统说明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刘微宏</dc:creator>
  <cp:lastModifiedBy>刘微宏</cp:lastModifiedBy>
  <cp:revision>13</cp:revision>
  <dcterms:created xsi:type="dcterms:W3CDTF">2021-12-14T07:20:44Z</dcterms:created>
  <dcterms:modified xsi:type="dcterms:W3CDTF">2022-11-08T06:47:49Z</dcterms:modified>
</cp:coreProperties>
</file>

<file path=docProps/thumbnail.jpeg>
</file>